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100" d="100"/>
          <a:sy n="100" d="100"/>
        </p:scale>
        <p:origin x="-1242" y="26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respaldo%20junio%202014\Desktop\REPORTES\TRANSPARENCIA\TRANSPARENCIA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esktop\respaldo%20octubre%202014\REPORTES%20BLANCA\TRANSPARENCIA\TRANSPARENCIA\GRAFICAS%20GENERALES%20DE%20DETENI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esktop\respaldo%20octubre%202014\REPORTES%20BLANCA\TRANSPARENCIA\11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esktop\respaldo%20octubre%202014\REPORTES%20BLANCA\TRANSPARENCIA\11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esktop\respaldo%20octubre%202014\REPORTES%20BLANCA\TRANSPARENCIA\11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SALVADOR\Desktop\respaldo%20octubre%202014\REPORTES%20BLANCA\TRANSPARENCIA\11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autoTitleDeleted val="1"/>
    <c:view3D>
      <c:rAngAx val="1"/>
    </c:view3D>
    <c:plotArea>
      <c:layout/>
      <c:bar3DChart>
        <c:barDir val="col"/>
        <c:grouping val="clustered"/>
        <c:shape val="box"/>
        <c:axId val="60398976"/>
        <c:axId val="62256256"/>
        <c:axId val="0"/>
      </c:bar3DChart>
      <c:catAx>
        <c:axId val="60398976"/>
        <c:scaling>
          <c:orientation val="minMax"/>
        </c:scaling>
        <c:axPos val="b"/>
        <c:majorTickMark val="none"/>
        <c:tickLblPos val="nextTo"/>
        <c:crossAx val="62256256"/>
        <c:crosses val="autoZero"/>
        <c:auto val="1"/>
        <c:lblAlgn val="ctr"/>
        <c:lblOffset val="100"/>
      </c:catAx>
      <c:valAx>
        <c:axId val="622562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0398976"/>
        <c:crosses val="autoZero"/>
        <c:crossBetween val="between"/>
        <c:majorUnit val="100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CUANTIFICACIÓN DE DETENCIONES POR RANGOS DE EDAD Y GÉNERO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Hoja5!$B$225</c:f>
              <c:strCache>
                <c:ptCount val="1"/>
                <c:pt idx="0">
                  <c:v>NOVIEMBRE</c:v>
                </c:pt>
              </c:strCache>
            </c:strRef>
          </c:tx>
          <c:dLbls>
            <c:dLbl>
              <c:idx val="0"/>
              <c:layout>
                <c:manualLayout>
                  <c:x val="-3.9949782808444767E-3"/>
                  <c:y val="-3.1999776029564109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7777653349757765E-2"/>
                </c:manualLayout>
              </c:layout>
              <c:showVal val="1"/>
            </c:dLbl>
            <c:dLbl>
              <c:idx val="2"/>
              <c:layout>
                <c:manualLayout>
                  <c:x val="1.9974891404222293E-3"/>
                  <c:y val="-1.7777653349757838E-2"/>
                </c:manualLayout>
              </c:layout>
              <c:showVal val="1"/>
            </c:dLbl>
            <c:dLbl>
              <c:idx val="3"/>
              <c:layout>
                <c:manualLayout>
                  <c:x val="3.9949782808444585E-3"/>
                  <c:y val="-1.7777653349757838E-2"/>
                </c:manualLayout>
              </c:layout>
              <c:showVal val="1"/>
            </c:dLbl>
            <c:showVal val="1"/>
          </c:dLbls>
          <c:cat>
            <c:strRef>
              <c:f>Hoja5!$B$114:$E$114</c:f>
              <c:strCache>
                <c:ptCount val="4"/>
                <c:pt idx="0">
                  <c:v>HOMBRE MAYOR</c:v>
                </c:pt>
                <c:pt idx="1">
                  <c:v>HOMBRE MENOR</c:v>
                </c:pt>
                <c:pt idx="2">
                  <c:v>MUJER MAYOR</c:v>
                </c:pt>
                <c:pt idx="3">
                  <c:v>MUJER MENOR</c:v>
                </c:pt>
              </c:strCache>
            </c:strRef>
          </c:cat>
          <c:val>
            <c:numRef>
              <c:f>Hoja5!$B$235:$E$235</c:f>
              <c:numCache>
                <c:formatCode>General</c:formatCode>
                <c:ptCount val="4"/>
                <c:pt idx="0">
                  <c:v>326</c:v>
                </c:pt>
                <c:pt idx="1">
                  <c:v>126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</c:ser>
        <c:shape val="box"/>
        <c:axId val="60646912"/>
        <c:axId val="60648448"/>
        <c:axId val="0"/>
      </c:bar3DChart>
      <c:catAx>
        <c:axId val="60646912"/>
        <c:scaling>
          <c:orientation val="minMax"/>
        </c:scaling>
        <c:axPos val="b"/>
        <c:majorTickMark val="none"/>
        <c:tickLblPos val="nextTo"/>
        <c:crossAx val="60648448"/>
        <c:crosses val="autoZero"/>
        <c:auto val="1"/>
        <c:lblAlgn val="ctr"/>
        <c:lblOffset val="100"/>
      </c:catAx>
      <c:valAx>
        <c:axId val="606484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0646912"/>
        <c:crosses val="autoZero"/>
        <c:crossBetween val="between"/>
        <c:majorUnit val="100"/>
      </c:valAx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TIPO DE ACCIDENTES </a:t>
            </a:r>
          </a:p>
        </c:rich>
      </c:tx>
      <c:layout/>
    </c:title>
    <c:view3D>
      <c:rotX val="40"/>
      <c:rotY val="70"/>
      <c:depthPercent val="20"/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MENSUAL!$AK$40:$AK$49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</c:strCache>
            </c:strRef>
          </c:cat>
          <c:val>
            <c:numRef>
              <c:f>MENSUAL!$AL$40:$AL$49</c:f>
              <c:numCache>
                <c:formatCode>General</c:formatCode>
                <c:ptCount val="10"/>
                <c:pt idx="0">
                  <c:v>22</c:v>
                </c:pt>
                <c:pt idx="1">
                  <c:v>5</c:v>
                </c:pt>
                <c:pt idx="2">
                  <c:v>15</c:v>
                </c:pt>
                <c:pt idx="3">
                  <c:v>9</c:v>
                </c:pt>
                <c:pt idx="4">
                  <c:v>16</c:v>
                </c:pt>
                <c:pt idx="5">
                  <c:v>9</c:v>
                </c:pt>
                <c:pt idx="6">
                  <c:v>14</c:v>
                </c:pt>
                <c:pt idx="7">
                  <c:v>3</c:v>
                </c:pt>
                <c:pt idx="8">
                  <c:v>3</c:v>
                </c:pt>
                <c:pt idx="9">
                  <c:v>0</c:v>
                </c:pt>
              </c:numCache>
            </c:numRef>
          </c:val>
        </c:ser>
        <c:shape val="box"/>
        <c:axId val="64012288"/>
        <c:axId val="64013824"/>
        <c:axId val="0"/>
      </c:bar3DChart>
      <c:catAx>
        <c:axId val="6401228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900"/>
            </a:pPr>
            <a:endParaRPr lang="es-MX"/>
          </a:p>
        </c:txPr>
        <c:crossAx val="64013824"/>
        <c:crosses val="autoZero"/>
        <c:auto val="1"/>
        <c:lblAlgn val="ctr"/>
        <c:lblOffset val="100"/>
      </c:catAx>
      <c:valAx>
        <c:axId val="64013824"/>
        <c:scaling>
          <c:orientation val="minMax"/>
        </c:scaling>
        <c:delete val="1"/>
        <c:axPos val="l"/>
        <c:numFmt formatCode="General" sourceLinked="1"/>
        <c:tickLblPos val="none"/>
        <c:crossAx val="64012288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view3D>
      <c:rotX val="20"/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MENSUAL!$U$42:$U$48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MENSUAL!$V$42:$V$48</c:f>
              <c:numCache>
                <c:formatCode>General</c:formatCode>
                <c:ptCount val="7"/>
                <c:pt idx="0">
                  <c:v>17</c:v>
                </c:pt>
                <c:pt idx="1">
                  <c:v>7</c:v>
                </c:pt>
                <c:pt idx="2">
                  <c:v>14</c:v>
                </c:pt>
                <c:pt idx="3">
                  <c:v>10</c:v>
                </c:pt>
                <c:pt idx="4">
                  <c:v>9</c:v>
                </c:pt>
                <c:pt idx="5">
                  <c:v>26</c:v>
                </c:pt>
                <c:pt idx="6">
                  <c:v>20</c:v>
                </c:pt>
              </c:numCache>
            </c:numRef>
          </c:val>
        </c:ser>
        <c:shape val="box"/>
        <c:axId val="64046592"/>
        <c:axId val="64048128"/>
        <c:axId val="0"/>
      </c:bar3DChart>
      <c:catAx>
        <c:axId val="64046592"/>
        <c:scaling>
          <c:orientation val="minMax"/>
        </c:scaling>
        <c:axPos val="b"/>
        <c:majorTickMark val="none"/>
        <c:tickLblPos val="nextTo"/>
        <c:crossAx val="64048128"/>
        <c:crosses val="autoZero"/>
        <c:auto val="1"/>
        <c:lblAlgn val="ctr"/>
        <c:lblOffset val="100"/>
      </c:catAx>
      <c:valAx>
        <c:axId val="64048128"/>
        <c:scaling>
          <c:orientation val="minMax"/>
        </c:scaling>
        <c:delete val="1"/>
        <c:axPos val="l"/>
        <c:numFmt formatCode="General" sourceLinked="1"/>
        <c:tickLblPos val="none"/>
        <c:crossAx val="64046592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view3D>
      <c:rotX val="10"/>
      <c:depthPercent val="160"/>
      <c:rAngAx val="1"/>
    </c:view3D>
    <c:plotArea>
      <c:layout>
        <c:manualLayout>
          <c:layoutTarget val="inner"/>
          <c:xMode val="edge"/>
          <c:yMode val="edge"/>
          <c:x val="5.0585958005249336E-2"/>
          <c:y val="9.2664103932642808E-2"/>
          <c:w val="0.91330293088363956"/>
          <c:h val="0.6398596923667621"/>
        </c:manualLayout>
      </c:layout>
      <c:bar3DChart>
        <c:barDir val="col"/>
        <c:grouping val="clustered"/>
        <c:ser>
          <c:idx val="0"/>
          <c:order val="0"/>
          <c:tx>
            <c:strRef>
              <c:f>MENSUAL!$AF$118</c:f>
              <c:strCache>
                <c:ptCount val="1"/>
                <c:pt idx="0">
                  <c:v>TOTALES</c:v>
                </c:pt>
              </c:strCache>
            </c:strRef>
          </c:tx>
          <c:dLbls>
            <c:showVal val="1"/>
          </c:dLbls>
          <c:cat>
            <c:strRef>
              <c:f>MENSUAL!$AC$119:$AC$127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MENSUAL!$AF$119:$AF$127</c:f>
              <c:numCache>
                <c:formatCode>General</c:formatCode>
                <c:ptCount val="9"/>
                <c:pt idx="0">
                  <c:v>22</c:v>
                </c:pt>
                <c:pt idx="1">
                  <c:v>5</c:v>
                </c:pt>
                <c:pt idx="2">
                  <c:v>15</c:v>
                </c:pt>
                <c:pt idx="3">
                  <c:v>9</c:v>
                </c:pt>
                <c:pt idx="4">
                  <c:v>16</c:v>
                </c:pt>
                <c:pt idx="5">
                  <c:v>9</c:v>
                </c:pt>
                <c:pt idx="6">
                  <c:v>14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MENSUAL!$AG$118</c:f>
              <c:strCache>
                <c:ptCount val="1"/>
                <c:pt idx="0">
                  <c:v>ACCIDENTES SIN LESIONES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strRef>
              <c:f>MENSUAL!$AC$119:$AC$127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MENSUAL!$AG$119:$AG$127</c:f>
              <c:numCache>
                <c:formatCode>General</c:formatCode>
                <c:ptCount val="9"/>
                <c:pt idx="0">
                  <c:v>12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  <c:pt idx="4">
                  <c:v>15</c:v>
                </c:pt>
                <c:pt idx="5">
                  <c:v>4</c:v>
                </c:pt>
                <c:pt idx="6">
                  <c:v>12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ser>
          <c:idx val="2"/>
          <c:order val="2"/>
          <c:tx>
            <c:strRef>
              <c:f>MENSUAL!$AH$118</c:f>
              <c:strCache>
                <c:ptCount val="1"/>
                <c:pt idx="0">
                  <c:v>ACCIDENTES CON LESIONES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MENSUAL!$AC$119:$AC$127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MENSUAL!$AH$119:$AH$127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7</c:v>
                </c:pt>
                <c:pt idx="3">
                  <c:v>0</c:v>
                </c:pt>
                <c:pt idx="4">
                  <c:v>1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strRef>
              <c:f>MENSUAL!$AI$118</c:f>
              <c:strCache>
                <c:ptCount val="1"/>
                <c:pt idx="0">
                  <c:v>ACCIDENTES VIALES CON MUERTOS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MENSUAL!$AC$119:$AC$127</c:f>
              <c:strCache>
                <c:ptCount val="9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</c:strCache>
            </c:strRef>
          </c:cat>
          <c:val>
            <c:numRef>
              <c:f>MENSUAL!$AI$119:$AI$127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hape val="box"/>
        <c:axId val="64282624"/>
        <c:axId val="64284160"/>
        <c:axId val="0"/>
      </c:bar3DChart>
      <c:catAx>
        <c:axId val="6428262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000"/>
            </a:pPr>
            <a:endParaRPr lang="es-MX"/>
          </a:p>
        </c:txPr>
        <c:crossAx val="64284160"/>
        <c:crosses val="autoZero"/>
        <c:auto val="1"/>
        <c:lblAlgn val="ctr"/>
        <c:lblOffset val="100"/>
      </c:catAx>
      <c:valAx>
        <c:axId val="64284160"/>
        <c:scaling>
          <c:orientation val="minMax"/>
        </c:scaling>
        <c:delete val="1"/>
        <c:axPos val="l"/>
        <c:numFmt formatCode="General" sourceLinked="1"/>
        <c:tickLblPos val="none"/>
        <c:crossAx val="642826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00"/>
          </a:pPr>
          <a:endParaRPr lang="es-MX"/>
        </a:p>
      </c:txPr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26"/>
  <c:chart>
    <c:title>
      <c:tx>
        <c:rich>
          <a:bodyPr/>
          <a:lstStyle/>
          <a:p>
            <a:pPr>
              <a:defRPr/>
            </a:pPr>
            <a:r>
              <a:rPr lang="es-MX"/>
              <a:t>CLASIFICACIÓN  POR CONDICION DEL CONDUCTOR Y CUANTIFICACIÓN</a:t>
            </a:r>
          </a:p>
          <a:p>
            <a:pPr>
              <a:defRPr/>
            </a:pPr>
            <a:r>
              <a:rPr lang="es-MX"/>
              <a:t> POR LESIÓN Y MUERTE.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MENSUAL!$B$154</c:f>
              <c:strCache>
                <c:ptCount val="1"/>
                <c:pt idx="0">
                  <c:v>ACCIDENTES TOTALES</c:v>
                </c:pt>
              </c:strCache>
            </c:strRef>
          </c:tx>
          <c:dLbls>
            <c:showVal val="1"/>
          </c:dLbls>
          <c:val>
            <c:numRef>
              <c:f>MENSUAL!$C$155:$C$158</c:f>
              <c:numCache>
                <c:formatCode>General</c:formatCode>
                <c:ptCount val="4"/>
                <c:pt idx="0">
                  <c:v>18</c:v>
                </c:pt>
                <c:pt idx="1">
                  <c:v>8</c:v>
                </c:pt>
                <c:pt idx="2">
                  <c:v>7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v>LESIONADOS POR CONDICIONES DEL CONDUCTOR</c:v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1.7820424948594933E-2"/>
                  <c:y val="-1.7467248908296932E-2"/>
                </c:manualLayout>
              </c:layout>
              <c:showVal val="1"/>
            </c:dLbl>
            <c:dLbl>
              <c:idx val="1"/>
              <c:layout>
                <c:manualLayout>
                  <c:x val="2.0562028786840301E-2"/>
                  <c:y val="-2.0378457059679791E-2"/>
                </c:manualLayout>
              </c:layout>
              <c:showVal val="1"/>
            </c:dLbl>
            <c:dLbl>
              <c:idx val="2"/>
              <c:layout>
                <c:manualLayout>
                  <c:x val="1.3708019191226871E-2"/>
                  <c:y val="-3.2023289665211091E-2"/>
                </c:manualLayout>
              </c:layout>
              <c:showVal val="1"/>
            </c:dLbl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MENSUAL!$D$155:$D$158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19</c:v>
                </c:pt>
              </c:numCache>
            </c:numRef>
          </c:val>
        </c:ser>
        <c:ser>
          <c:idx val="2"/>
          <c:order val="2"/>
          <c:tx>
            <c:strRef>
              <c:f>MENSUAL!$E$154</c:f>
              <c:strCache>
                <c:ptCount val="1"/>
                <c:pt idx="0">
                  <c:v>MUERTOS POR CONDICIONES DEL CONDUCTOR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6.4168675025492875E-3"/>
                  <c:y val="-3.0441400304414045E-3"/>
                </c:manualLayout>
              </c:layout>
              <c:showVal val="1"/>
            </c:dLbl>
            <c:dLbl>
              <c:idx val="1"/>
              <c:layout>
                <c:manualLayout>
                  <c:x val="1.5078821110349555E-2"/>
                  <c:y val="-3.2023289665211091E-2"/>
                </c:manualLayout>
              </c:layout>
              <c:showVal val="1"/>
            </c:dLbl>
            <c:dLbl>
              <c:idx val="2"/>
              <c:layout>
                <c:manualLayout>
                  <c:x val="9.5956134338589447E-3"/>
                  <c:y val="-3.4934497816593885E-2"/>
                </c:manualLayout>
              </c:layout>
              <c:showVal val="1"/>
            </c:dLbl>
            <c:showVal val="1"/>
          </c:dLbls>
          <c:cat>
            <c:strRef>
              <c:f>MENSUAL!$B$155:$B$158</c:f>
              <c:strCache>
                <c:ptCount val="4"/>
                <c:pt idx="0">
                  <c:v>SIN DATOS POR HUIDA</c:v>
                </c:pt>
                <c:pt idx="1">
                  <c:v>EBRIEDAD COMPLETA</c:v>
                </c:pt>
                <c:pt idx="2">
                  <c:v>EBRIEDAD INCOMPLETA</c:v>
                </c:pt>
                <c:pt idx="3">
                  <c:v>NO EBRIEDAD</c:v>
                </c:pt>
              </c:strCache>
            </c:strRef>
          </c:cat>
          <c:val>
            <c:numRef>
              <c:f>MENSUAL!$E$155:$E$158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96"/>
        <c:gapDepth val="189"/>
        <c:shape val="box"/>
        <c:axId val="64242816"/>
        <c:axId val="64244352"/>
        <c:axId val="0"/>
      </c:bar3DChart>
      <c:catAx>
        <c:axId val="64242816"/>
        <c:scaling>
          <c:orientation val="minMax"/>
        </c:scaling>
        <c:axPos val="b"/>
        <c:numFmt formatCode="General" sourceLinked="1"/>
        <c:majorTickMark val="none"/>
        <c:tickLblPos val="nextTo"/>
        <c:crossAx val="64244352"/>
        <c:crosses val="autoZero"/>
        <c:auto val="1"/>
        <c:lblAlgn val="ctr"/>
        <c:lblOffset val="100"/>
      </c:catAx>
      <c:valAx>
        <c:axId val="642443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4242816"/>
        <c:crosses val="autoZero"/>
        <c:crossBetween val="between"/>
        <c:majorUnit val="5"/>
      </c:valAx>
    </c:plotArea>
    <c:legend>
      <c:legendPos val="b"/>
      <c:layout/>
    </c:legend>
    <c:plotVisOnly val="1"/>
  </c:chart>
  <c:spPr>
    <a:noFill/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05/12/2014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05/12/2014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05/12/2014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05/12/2014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05/12/2014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05/12/2014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05/12/2014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05/12/2014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39534" y="8143900"/>
            <a:ext cx="17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noviembre</a:t>
            </a:r>
            <a:r>
              <a:rPr lang="en-US" dirty="0" smtClean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los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30  DE  NOVIEMBRE DE  2014.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o por infracciones administrativas en el mes de noviembre clasificadas por edades y sexos.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11 Gráfico"/>
          <p:cNvGraphicFramePr/>
          <p:nvPr/>
        </p:nvGraphicFramePr>
        <p:xfrm>
          <a:off x="357166" y="5357818"/>
          <a:ext cx="621510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16 Gráfico"/>
          <p:cNvGraphicFramePr/>
          <p:nvPr/>
        </p:nvGraphicFramePr>
        <p:xfrm>
          <a:off x="285728" y="5286380"/>
          <a:ext cx="635798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noviembre 2014. Clasificados por tipos de accidentes.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Como podemos apreciar en la gráfica, los días de noviembre con mayor incidencia de accidentes registrados fueron sábado, domingo y lunes llegando a presentar 26 accidentes  en día sábado.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4664" y="5364088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428604" y="2428860"/>
            <a:ext cx="6048672" cy="28575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5" name="15 Gráfico"/>
          <p:cNvGraphicFramePr/>
          <p:nvPr/>
        </p:nvGraphicFramePr>
        <p:xfrm>
          <a:off x="142851" y="2386013"/>
          <a:ext cx="6357983" cy="290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16 Gráfico"/>
          <p:cNvGraphicFramePr/>
          <p:nvPr/>
        </p:nvGraphicFramePr>
        <p:xfrm>
          <a:off x="0" y="5357818"/>
          <a:ext cx="6858000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604" y="835821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accidentes con lesionados y fallecimientos  quedan de oficio a disposición del Ministerio Publico.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28604" y="1857356"/>
            <a:ext cx="6048672" cy="650085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0" name="14 Gráfico"/>
          <p:cNvGraphicFramePr/>
          <p:nvPr/>
        </p:nvGraphicFramePr>
        <p:xfrm>
          <a:off x="357166" y="1857356"/>
          <a:ext cx="6072230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07246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err="1" smtClean="0">
                <a:latin typeface="Arial" pitchFamily="34" charset="0"/>
                <a:cs typeface="Arial" pitchFamily="34" charset="0"/>
              </a:rPr>
              <a:t>bngc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28604" y="1571604"/>
            <a:ext cx="6000792" cy="564360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aphicFrame>
        <p:nvGraphicFramePr>
          <p:cNvPr id="12" name="13 Gráfico"/>
          <p:cNvGraphicFramePr/>
          <p:nvPr/>
        </p:nvGraphicFramePr>
        <p:xfrm>
          <a:off x="357167" y="1571604"/>
          <a:ext cx="6143668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111</Words>
  <Application>Microsoft Office PowerPoint</Application>
  <PresentationFormat>Presentación en pantalla (4:3)</PresentationFormat>
  <Paragraphs>71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luis michel</cp:lastModifiedBy>
  <cp:revision>190</cp:revision>
  <cp:lastPrinted>2013-04-09T01:32:33Z</cp:lastPrinted>
  <dcterms:created xsi:type="dcterms:W3CDTF">2013-05-04T00:53:54Z</dcterms:created>
  <dcterms:modified xsi:type="dcterms:W3CDTF">2014-12-05T17:30:59Z</dcterms:modified>
</cp:coreProperties>
</file>